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9" r:id="rId6"/>
    <p:sldId id="260" r:id="rId7"/>
    <p:sldId id="261" r:id="rId8"/>
    <p:sldId id="262" r:id="rId9"/>
    <p:sldId id="263"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18" autoAdjust="0"/>
    <p:restoredTop sz="94660"/>
  </p:normalViewPr>
  <p:slideViewPr>
    <p:cSldViewPr>
      <p:cViewPr varScale="1">
        <p:scale>
          <a:sx n="68" d="100"/>
          <a:sy n="68" d="100"/>
        </p:scale>
        <p:origin x="-145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7E3841EC-F5D4-46D2-8C45-223026FF33FE}" type="datetimeFigureOut">
              <a:rPr lang="en-US" smtClean="0"/>
              <a:pPr/>
              <a:t>11/28/2011</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2602DB87-A66F-45BD-B8E9-B30809EAB888}"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E3841EC-F5D4-46D2-8C45-223026FF33FE}" type="datetimeFigureOut">
              <a:rPr lang="en-US" smtClean="0"/>
              <a:pPr/>
              <a:t>11/28/2011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602DB87-A66F-45BD-B8E9-B30809EAB88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E3841EC-F5D4-46D2-8C45-223026FF33FE}" type="datetimeFigureOut">
              <a:rPr lang="en-US" smtClean="0"/>
              <a:pPr/>
              <a:t>11/28/2011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602DB87-A66F-45BD-B8E9-B30809EAB88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E3841EC-F5D4-46D2-8C45-223026FF33FE}" type="datetimeFigureOut">
              <a:rPr lang="en-US" smtClean="0"/>
              <a:pPr/>
              <a:t>11/28/2011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602DB87-A66F-45BD-B8E9-B30809EAB88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E3841EC-F5D4-46D2-8C45-223026FF33FE}" type="datetimeFigureOut">
              <a:rPr lang="en-US" smtClean="0"/>
              <a:pPr/>
              <a:t>11/28/2011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602DB87-A66F-45BD-B8E9-B30809EAB888}"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E3841EC-F5D4-46D2-8C45-223026FF33FE}" type="datetimeFigureOut">
              <a:rPr lang="en-US" smtClean="0"/>
              <a:pPr/>
              <a:t>11/28/2011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602DB87-A66F-45BD-B8E9-B30809EAB88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E3841EC-F5D4-46D2-8C45-223026FF33FE}" type="datetimeFigureOut">
              <a:rPr lang="en-US" smtClean="0"/>
              <a:pPr/>
              <a:t>11/28/2011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602DB87-A66F-45BD-B8E9-B30809EAB88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E3841EC-F5D4-46D2-8C45-223026FF33FE}" type="datetimeFigureOut">
              <a:rPr lang="en-US" smtClean="0"/>
              <a:pPr/>
              <a:t>11/28/2011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602DB87-A66F-45BD-B8E9-B30809EAB88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7E3841EC-F5D4-46D2-8C45-223026FF33FE}" type="datetimeFigureOut">
              <a:rPr lang="en-US" smtClean="0"/>
              <a:pPr/>
              <a:t>11/28/2011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602DB87-A66F-45BD-B8E9-B30809EAB888}"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E3841EC-F5D4-46D2-8C45-223026FF33FE}" type="datetimeFigureOut">
              <a:rPr lang="en-US" smtClean="0"/>
              <a:pPr/>
              <a:t>11/28/2011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602DB87-A66F-45BD-B8E9-B30809EAB88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7E3841EC-F5D4-46D2-8C45-223026FF33FE}" type="datetimeFigureOut">
              <a:rPr lang="en-US" smtClean="0"/>
              <a:pPr/>
              <a:t>11/28/2011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602DB87-A66F-45BD-B8E9-B30809EAB888}"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E3841EC-F5D4-46D2-8C45-223026FF33FE}" type="datetimeFigureOut">
              <a:rPr lang="en-US" smtClean="0"/>
              <a:pPr/>
              <a:t>11/28/2011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602DB87-A66F-45BD-B8E9-B30809EAB888}"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Going Some Place Special </a:t>
            </a:r>
            <a:br>
              <a:rPr lang="en-US" dirty="0" smtClean="0"/>
            </a:br>
            <a:r>
              <a:rPr lang="en-US" dirty="0" smtClean="0"/>
              <a:t>By: Patricia C. </a:t>
            </a:r>
            <a:r>
              <a:rPr lang="en-US" dirty="0" err="1" smtClean="0"/>
              <a:t>McKissack</a:t>
            </a:r>
            <a:endParaRPr lang="en-US" dirty="0"/>
          </a:p>
        </p:txBody>
      </p:sp>
      <p:sp>
        <p:nvSpPr>
          <p:cNvPr id="3" name="Subtitle 2"/>
          <p:cNvSpPr>
            <a:spLocks noGrp="1"/>
          </p:cNvSpPr>
          <p:nvPr>
            <p:ph type="subTitle" idx="1"/>
          </p:nvPr>
        </p:nvSpPr>
        <p:spPr/>
        <p:txBody>
          <a:bodyPr/>
          <a:lstStyle/>
          <a:p>
            <a:pPr algn="ctr"/>
            <a:r>
              <a:rPr lang="en-US" dirty="0" err="1" smtClean="0"/>
              <a:t>Lannie</a:t>
            </a:r>
            <a:r>
              <a:rPr lang="en-US" dirty="0" smtClean="0"/>
              <a:t> </a:t>
            </a:r>
            <a:r>
              <a:rPr lang="en-US" dirty="0" err="1" smtClean="0"/>
              <a:t>Bass’Author’s</a:t>
            </a:r>
            <a:r>
              <a:rPr lang="en-US" dirty="0" smtClean="0"/>
              <a:t> Chair </a:t>
            </a:r>
            <a:endParaRPr lang="en-US" dirty="0"/>
          </a:p>
        </p:txBody>
      </p:sp>
      <p:pic>
        <p:nvPicPr>
          <p:cNvPr id="13313" name="Picture 1" descr="http://ecx.images-amazon.com/images/I/51fpe6E4PfL._SS400_.jpg"/>
          <p:cNvPicPr>
            <a:picLocks noChangeAspect="1" noChangeArrowheads="1"/>
          </p:cNvPicPr>
          <p:nvPr/>
        </p:nvPicPr>
        <p:blipFill>
          <a:blip r:embed="rId2" cstate="print"/>
          <a:srcRect/>
          <a:stretch>
            <a:fillRect/>
          </a:stretch>
        </p:blipFill>
        <p:spPr bwMode="auto">
          <a:xfrm>
            <a:off x="2743200" y="2438400"/>
            <a:ext cx="4343400" cy="41148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Strategies</a:t>
            </a:r>
            <a:endParaRPr lang="en-US" dirty="0"/>
          </a:p>
        </p:txBody>
      </p:sp>
      <p:sp>
        <p:nvSpPr>
          <p:cNvPr id="3" name="Content Placeholder 2"/>
          <p:cNvSpPr>
            <a:spLocks noGrp="1"/>
          </p:cNvSpPr>
          <p:nvPr>
            <p:ph idx="1"/>
          </p:nvPr>
        </p:nvSpPr>
        <p:spPr/>
        <p:txBody>
          <a:bodyPr>
            <a:normAutofit fontScale="77500" lnSpcReduction="20000"/>
          </a:bodyPr>
          <a:lstStyle/>
          <a:p>
            <a:pPr algn="ctr"/>
            <a:r>
              <a:rPr lang="en-US" dirty="0" smtClean="0"/>
              <a:t>In </a:t>
            </a:r>
            <a:r>
              <a:rPr lang="en-US" dirty="0" smtClean="0"/>
              <a:t>H</a:t>
            </a:r>
            <a:r>
              <a:rPr lang="en-US" dirty="0" smtClean="0"/>
              <a:t>er </a:t>
            </a:r>
            <a:r>
              <a:rPr lang="en-US" dirty="0" smtClean="0"/>
              <a:t>P</a:t>
            </a:r>
            <a:r>
              <a:rPr lang="en-US" dirty="0" smtClean="0"/>
              <a:t>lace</a:t>
            </a:r>
          </a:p>
          <a:p>
            <a:endParaRPr lang="en-US" dirty="0" smtClean="0"/>
          </a:p>
          <a:p>
            <a:r>
              <a:rPr lang="en-US" dirty="0" smtClean="0"/>
              <a:t>After </a:t>
            </a:r>
            <a:r>
              <a:rPr lang="en-US" dirty="0" smtClean="0"/>
              <a:t>reading the book, ask children to explain how they think the main character, 'Tricia Ann, felt about the examples of segregation she faced in the story. Have children share in writing or a class discussion examples of events that occurred in the story, the feeling they think 'Tricia Ann had about the event and what in the story leads them to believe that is the feeling that she experienced. Further the activity by asking children to write or discuss how they would feel in the main character's place</a:t>
            </a:r>
            <a:r>
              <a:rPr lang="en-US" dirty="0" smtClean="0"/>
              <a:t>.</a:t>
            </a:r>
            <a:endParaRPr lang="en-US" dirty="0" smtClean="0"/>
          </a:p>
          <a:p>
            <a:endParaRPr lang="en-US" b="1" dirty="0" smtClean="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Strategies</a:t>
            </a:r>
            <a:endParaRPr lang="en-US" dirty="0"/>
          </a:p>
        </p:txBody>
      </p:sp>
      <p:sp>
        <p:nvSpPr>
          <p:cNvPr id="3" name="Content Placeholder 2"/>
          <p:cNvSpPr>
            <a:spLocks noGrp="1"/>
          </p:cNvSpPr>
          <p:nvPr>
            <p:ph idx="1"/>
          </p:nvPr>
        </p:nvSpPr>
        <p:spPr/>
        <p:txBody>
          <a:bodyPr>
            <a:normAutofit fontScale="85000" lnSpcReduction="10000"/>
          </a:bodyPr>
          <a:lstStyle/>
          <a:p>
            <a:pPr algn="ctr"/>
            <a:r>
              <a:rPr lang="en-US" dirty="0" smtClean="0"/>
              <a:t>Segregation History</a:t>
            </a:r>
          </a:p>
          <a:p>
            <a:r>
              <a:rPr lang="en-US" dirty="0" smtClean="0"/>
              <a:t>After reading the </a:t>
            </a:r>
            <a:r>
              <a:rPr lang="en-US" dirty="0" smtClean="0"/>
              <a:t>story, </a:t>
            </a:r>
            <a:r>
              <a:rPr lang="en-US" dirty="0" smtClean="0"/>
              <a:t>introduce the term "segregation" so they understand why the main character faces the situations that she does. Explain some of the Jim Crow laws that affected children. One of the laws in Alabama prohibited blacks and whites from playing games together such as checkers or cards. After discussing the laws, write a letter together as a class to lawmakers requesting changes to laws that segregate</a:t>
            </a:r>
            <a:r>
              <a:rPr lang="en-US" dirty="0" smtClean="0"/>
              <a:t>.</a:t>
            </a:r>
            <a:endParaRPr lang="en-US"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Strategies</a:t>
            </a:r>
            <a:endParaRPr lang="en-US" dirty="0"/>
          </a:p>
        </p:txBody>
      </p:sp>
      <p:sp>
        <p:nvSpPr>
          <p:cNvPr id="3" name="Content Placeholder 2"/>
          <p:cNvSpPr>
            <a:spLocks noGrp="1"/>
          </p:cNvSpPr>
          <p:nvPr>
            <p:ph idx="1"/>
          </p:nvPr>
        </p:nvSpPr>
        <p:spPr>
          <a:xfrm>
            <a:off x="1435608" y="1447800"/>
            <a:ext cx="7498080" cy="4876800"/>
          </a:xfrm>
        </p:spPr>
        <p:txBody>
          <a:bodyPr>
            <a:normAutofit fontScale="92500"/>
          </a:bodyPr>
          <a:lstStyle/>
          <a:p>
            <a:pPr algn="ctr"/>
            <a:r>
              <a:rPr lang="en-US" dirty="0" smtClean="0"/>
              <a:t>Someplace Special</a:t>
            </a:r>
          </a:p>
          <a:p>
            <a:r>
              <a:rPr lang="en-US" dirty="0" smtClean="0"/>
              <a:t>In the story, 'Tricia Ann makes a trip to her special place, the public library. The library welcomes everyone, regardless of skin color. Ask children to think of a special place they like to go to and reflect on why it is special to them. </a:t>
            </a:r>
            <a:r>
              <a:rPr lang="en-US" dirty="0" smtClean="0"/>
              <a:t>They can also draw </a:t>
            </a:r>
            <a:r>
              <a:rPr lang="en-US" dirty="0" smtClean="0"/>
              <a:t>a picture of their special place, then dictate a </a:t>
            </a:r>
            <a:r>
              <a:rPr lang="en-US" dirty="0" smtClean="0"/>
              <a:t>sentence </a:t>
            </a:r>
            <a:r>
              <a:rPr lang="en-US" dirty="0" smtClean="0"/>
              <a:t>explaining why they chose the place they </a:t>
            </a:r>
            <a:r>
              <a:rPr lang="en-US" dirty="0" smtClean="0"/>
              <a:t>did.</a:t>
            </a: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1435608" y="1447800"/>
            <a:ext cx="7498080" cy="2819400"/>
          </a:xfrm>
        </p:spPr>
        <p:txBody>
          <a:bodyPr>
            <a:normAutofit lnSpcReduction="10000"/>
          </a:bodyPr>
          <a:lstStyle/>
          <a:p>
            <a:r>
              <a:rPr lang="en-US" dirty="0" smtClean="0"/>
              <a:t>In segregated 1950s Nashville, a young African American girl, named Tricia Ann, endures a series of indignities and obstacles to get to one of the few integrated places in town:  the public library.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Does the Book Tell a Good Story?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Yes.</a:t>
            </a:r>
          </a:p>
          <a:p>
            <a:r>
              <a:rPr lang="en-US" dirty="0" smtClean="0"/>
              <a:t>Tricia Ann’s Grandmother</a:t>
            </a:r>
            <a:r>
              <a:rPr lang="en-US" dirty="0" smtClean="0"/>
              <a:t> teaches </a:t>
            </a:r>
            <a:r>
              <a:rPr lang="en-US" dirty="0" smtClean="0"/>
              <a:t>her </a:t>
            </a:r>
            <a:r>
              <a:rPr lang="en-US" dirty="0" smtClean="0"/>
              <a:t>that </a:t>
            </a:r>
            <a:r>
              <a:rPr lang="en-US" dirty="0" smtClean="0"/>
              <a:t>she is "somebody" no matter how unfairly other people treat her. Another older woman helps her in the garden when she is feeling overwhelmed by discrimination. When she reads signs that tell her to sit in back, or not to sit at all, older people tell her that those signs can tell her where to sit but not what to think.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Is the Story Accurate and Authentic in its Historical Detail?</a:t>
            </a:r>
            <a:endParaRPr lang="en-US" dirty="0"/>
          </a:p>
        </p:txBody>
      </p:sp>
      <p:sp>
        <p:nvSpPr>
          <p:cNvPr id="3" name="Content Placeholder 2"/>
          <p:cNvSpPr>
            <a:spLocks noGrp="1"/>
          </p:cNvSpPr>
          <p:nvPr>
            <p:ph idx="1"/>
          </p:nvPr>
        </p:nvSpPr>
        <p:spPr>
          <a:xfrm>
            <a:off x="1435608" y="1447800"/>
            <a:ext cx="7498080" cy="5105400"/>
          </a:xfrm>
        </p:spPr>
        <p:txBody>
          <a:bodyPr>
            <a:normAutofit fontScale="70000" lnSpcReduction="20000"/>
          </a:bodyPr>
          <a:lstStyle/>
          <a:p>
            <a:r>
              <a:rPr lang="en-US" sz="3600" dirty="0" smtClean="0"/>
              <a:t>Yes.</a:t>
            </a:r>
          </a:p>
          <a:p>
            <a:r>
              <a:rPr lang="en-US" sz="3600" dirty="0" smtClean="0"/>
              <a:t>The book refers to Jim Crow laws. Jim Crow laws were state and local laws enacted in the Southern and border states of the United States and enforced between 1876 and 1965. They mandated "separate but equal" status for African Americans. In reality, this led to treatment and accommodations that were inferior to those provided to white Americans. The most important laws required that public schools, public places and public transportation, like trains and buses, have separate facilities for whites and blacks.</a:t>
            </a:r>
            <a:r>
              <a:rPr lang="en-US" dirty="0" smtClean="0"/>
              <a:t/>
            </a:r>
            <a:br>
              <a:rPr lang="en-US" dirty="0" smtClean="0"/>
            </a:br>
            <a:r>
              <a:rPr lang="en-US" dirty="0" smtClean="0"/>
              <a:t/>
            </a:r>
            <a:br>
              <a:rPr lang="en-US" dirty="0" smtClean="0"/>
            </a:b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pic>
        <p:nvPicPr>
          <p:cNvPr id="4" name="Picture 3" descr="http://ecx.images-amazon.com/images/I/71duV3Kd1CL.jpg"/>
          <p:cNvPicPr>
            <a:picLocks noChangeAspect="1" noChangeArrowheads="1"/>
          </p:cNvPicPr>
          <p:nvPr/>
        </p:nvPicPr>
        <p:blipFill>
          <a:blip r:embed="rId2" cstate="print"/>
          <a:srcRect/>
          <a:stretch>
            <a:fillRect/>
          </a:stretch>
        </p:blipFill>
        <p:spPr bwMode="auto">
          <a:xfrm>
            <a:off x="5486400" y="1905000"/>
            <a:ext cx="2667000" cy="3352800"/>
          </a:xfrm>
          <a:prstGeom prst="rect">
            <a:avLst/>
          </a:prstGeom>
          <a:noFill/>
        </p:spPr>
      </p:pic>
      <p:pic>
        <p:nvPicPr>
          <p:cNvPr id="26625" name="Picture 1" descr="http://ecx.images-amazon.com/images/I/518PQ5H8J5L._SS400_.jpg"/>
          <p:cNvPicPr>
            <a:picLocks noChangeAspect="1" noChangeArrowheads="1"/>
          </p:cNvPicPr>
          <p:nvPr/>
        </p:nvPicPr>
        <p:blipFill>
          <a:blip r:embed="rId3" cstate="print"/>
          <a:srcRect/>
          <a:stretch>
            <a:fillRect/>
          </a:stretch>
        </p:blipFill>
        <p:spPr bwMode="auto">
          <a:xfrm>
            <a:off x="1600200" y="1143000"/>
            <a:ext cx="3505200" cy="4953000"/>
          </a:xfrm>
          <a:prstGeom prst="rect">
            <a:avLst/>
          </a:prstGeom>
          <a:noFill/>
        </p:spPr>
      </p:pic>
      <p:sp>
        <p:nvSpPr>
          <p:cNvPr id="5" name="Rectangle 4"/>
          <p:cNvSpPr/>
          <p:nvPr/>
        </p:nvSpPr>
        <p:spPr>
          <a:xfrm>
            <a:off x="5257800" y="5410200"/>
            <a:ext cx="3259226" cy="369332"/>
          </a:xfrm>
          <a:prstGeom prst="rect">
            <a:avLst/>
          </a:prstGeom>
        </p:spPr>
        <p:txBody>
          <a:bodyPr wrap="none">
            <a:spAutoFit/>
          </a:bodyPr>
          <a:lstStyle/>
          <a:p>
            <a:r>
              <a:rPr lang="en-US" dirty="0" smtClean="0"/>
              <a:t>"No colored people allowed!". </a:t>
            </a:r>
            <a:endParaRPr lang="en-US" dirty="0"/>
          </a:p>
        </p:txBody>
      </p:sp>
      <p:sp>
        <p:nvSpPr>
          <p:cNvPr id="6" name="Rectangle 5"/>
          <p:cNvSpPr/>
          <p:nvPr/>
        </p:nvSpPr>
        <p:spPr>
          <a:xfrm>
            <a:off x="2286000" y="5410200"/>
            <a:ext cx="2309158" cy="369332"/>
          </a:xfrm>
          <a:prstGeom prst="rect">
            <a:avLst/>
          </a:prstGeom>
        </p:spPr>
        <p:txBody>
          <a:bodyPr wrap="none">
            <a:spAutoFit/>
          </a:bodyPr>
          <a:lstStyle/>
          <a:p>
            <a:r>
              <a:rPr lang="en-US" dirty="0" smtClean="0"/>
              <a:t>FOR WHITES ONLY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Is the Language Authentic to the Times?</a:t>
            </a:r>
            <a:endParaRPr lang="en-US" dirty="0"/>
          </a:p>
        </p:txBody>
      </p:sp>
      <p:sp>
        <p:nvSpPr>
          <p:cNvPr id="3" name="Content Placeholder 2"/>
          <p:cNvSpPr>
            <a:spLocks noGrp="1"/>
          </p:cNvSpPr>
          <p:nvPr>
            <p:ph idx="1"/>
          </p:nvPr>
        </p:nvSpPr>
        <p:spPr/>
        <p:txBody>
          <a:bodyPr/>
          <a:lstStyle/>
          <a:p>
            <a:r>
              <a:rPr lang="en-US" dirty="0" smtClean="0"/>
              <a:t>Yes.</a:t>
            </a:r>
          </a:p>
          <a:p>
            <a:r>
              <a:rPr lang="en-US" dirty="0" smtClean="0"/>
              <a:t>They </a:t>
            </a:r>
            <a:r>
              <a:rPr lang="en-US" dirty="0" smtClean="0"/>
              <a:t>spoke English in the book. Some words may be described as “Broken English.”</a:t>
            </a:r>
          </a:p>
          <a:p>
            <a:r>
              <a:rPr lang="en-US" dirty="0" smtClean="0"/>
              <a:t>“I don’t know if I’m ready to turn you loose in the world,” Mama Frances answered, </a:t>
            </a:r>
            <a:r>
              <a:rPr lang="en-US" dirty="0" smtClean="0"/>
              <a:t>tying </a:t>
            </a:r>
            <a:r>
              <a:rPr lang="en-US" dirty="0" smtClean="0"/>
              <a:t>the sash of ‘Tricia Ann’s dress. “</a:t>
            </a:r>
            <a:r>
              <a:rPr lang="en-US" dirty="0" err="1" smtClean="0"/>
              <a:t>Goin</a:t>
            </a:r>
            <a:r>
              <a:rPr lang="en-US" dirty="0" smtClean="0"/>
              <a:t>’ off alone is a mighty big step.”</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Is the Historical Interpretation Sound?</a:t>
            </a:r>
            <a:endParaRPr lang="en-US" dirty="0"/>
          </a:p>
        </p:txBody>
      </p:sp>
      <p:sp>
        <p:nvSpPr>
          <p:cNvPr id="3" name="Content Placeholder 2"/>
          <p:cNvSpPr>
            <a:spLocks noGrp="1"/>
          </p:cNvSpPr>
          <p:nvPr>
            <p:ph idx="1"/>
          </p:nvPr>
        </p:nvSpPr>
        <p:spPr/>
        <p:txBody>
          <a:bodyPr>
            <a:normAutofit/>
          </a:bodyPr>
          <a:lstStyle/>
          <a:p>
            <a:r>
              <a:rPr lang="en-US" sz="2800" dirty="0" smtClean="0"/>
              <a:t>Yes.</a:t>
            </a:r>
          </a:p>
          <a:p>
            <a:r>
              <a:rPr lang="en-US" sz="2800" dirty="0" smtClean="0"/>
              <a:t>Tricia Ann went through scrutiny while trying to make her way to the public library, which she calls “someplace special”. </a:t>
            </a:r>
          </a:p>
          <a:p>
            <a:r>
              <a:rPr lang="en-US" sz="2800" dirty="0" smtClean="0"/>
              <a:t>She saw restrictive signs that were constant and humiliating reminders with a common message—“stay in your place.”</a:t>
            </a:r>
          </a:p>
          <a:p>
            <a:r>
              <a:rPr lang="en-US" sz="2800" dirty="0" smtClean="0"/>
              <a:t>When she caught the bus to go to the library, she had to </a:t>
            </a:r>
            <a:r>
              <a:rPr lang="en-US" sz="2800" dirty="0" smtClean="0"/>
              <a:t>sit in the “colored section” in the back of the bus</a:t>
            </a:r>
            <a:r>
              <a:rPr lang="en-US" sz="2800" dirty="0" smtClean="0"/>
              <a:t>.</a:t>
            </a:r>
            <a:endParaRPr lang="en-US"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Whose Voices are Missing?</a:t>
            </a:r>
            <a:endParaRPr lang="en-US" dirty="0"/>
          </a:p>
        </p:txBody>
      </p:sp>
      <p:sp>
        <p:nvSpPr>
          <p:cNvPr id="3" name="Content Placeholder 2"/>
          <p:cNvSpPr>
            <a:spLocks noGrp="1"/>
          </p:cNvSpPr>
          <p:nvPr>
            <p:ph idx="1"/>
          </p:nvPr>
        </p:nvSpPr>
        <p:spPr>
          <a:xfrm>
            <a:off x="1435608" y="1447800"/>
            <a:ext cx="7498080" cy="4953000"/>
          </a:xfrm>
        </p:spPr>
        <p:txBody>
          <a:bodyPr>
            <a:normAutofit lnSpcReduction="10000"/>
          </a:bodyPr>
          <a:lstStyle/>
          <a:p>
            <a:r>
              <a:rPr lang="en-US" sz="2000" dirty="0" smtClean="0"/>
              <a:t>I thought that the book captured the voices of several perspectives, so nothing was necessarily “missing” in my opinion. </a:t>
            </a:r>
          </a:p>
          <a:p>
            <a:r>
              <a:rPr lang="en-US" sz="2000" dirty="0" smtClean="0"/>
              <a:t>It showed Tricia Ann’s side with her personally struggling </a:t>
            </a:r>
            <a:r>
              <a:rPr lang="en-US" sz="2000" dirty="0" smtClean="0"/>
              <a:t>with being persecuted. </a:t>
            </a:r>
          </a:p>
          <a:p>
            <a:pPr lvl="1"/>
            <a:r>
              <a:rPr lang="en-US" sz="1600" dirty="0" smtClean="0"/>
              <a:t>“It’s not fair.”</a:t>
            </a:r>
          </a:p>
          <a:p>
            <a:r>
              <a:rPr lang="en-US" sz="2000" dirty="0" smtClean="0"/>
              <a:t>It showed Tricia Grandmothers (her caregiver) and a few others who knows what she is going through, to not let these unfortunate situation get the best of her. </a:t>
            </a:r>
          </a:p>
          <a:p>
            <a:pPr lvl="1"/>
            <a:r>
              <a:rPr lang="en-US" sz="1600" dirty="0" smtClean="0"/>
              <a:t>"</a:t>
            </a:r>
            <a:r>
              <a:rPr lang="en-US" sz="1600" dirty="0" smtClean="0"/>
              <a:t>Hold </a:t>
            </a:r>
            <a:r>
              <a:rPr lang="en-US" sz="1600" dirty="0" err="1" smtClean="0"/>
              <a:t>yo</a:t>
            </a:r>
            <a:r>
              <a:rPr lang="en-US" sz="1600" dirty="0" smtClean="0"/>
              <a:t>' head up and act like you </a:t>
            </a:r>
            <a:r>
              <a:rPr lang="en-US" sz="1600" dirty="0" err="1" smtClean="0"/>
              <a:t>b'long</a:t>
            </a:r>
            <a:r>
              <a:rPr lang="en-US" sz="1600" dirty="0" smtClean="0"/>
              <a:t> to somebody." </a:t>
            </a:r>
            <a:endParaRPr lang="en-US" sz="1600" dirty="0" smtClean="0"/>
          </a:p>
          <a:p>
            <a:r>
              <a:rPr lang="en-US" sz="2000" dirty="0" smtClean="0"/>
              <a:t>It also showed the side of the white (racist) that victimized Tricia Ann while she was on her way to the library. </a:t>
            </a:r>
          </a:p>
          <a:p>
            <a:pPr lvl="1"/>
            <a:r>
              <a:rPr lang="en-US" sz="1600" dirty="0" smtClean="0"/>
              <a:t>As Tricia passes a theater, a young white boy casually asks her if she's going to the show. Before she can reply, the boy's older sister angrily says, "Colored people can't come in the front door. They got to go 'round back and sit up in the Buzzard's Roost." </a:t>
            </a:r>
            <a:endParaRPr lang="en-US" sz="1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Does the Book Provide Insight and Understanding into Current Issues as Well as those in the Past?</a:t>
            </a:r>
            <a:endParaRPr lang="en-US" sz="2800" dirty="0"/>
          </a:p>
        </p:txBody>
      </p:sp>
      <p:sp>
        <p:nvSpPr>
          <p:cNvPr id="3" name="Content Placeholder 2"/>
          <p:cNvSpPr>
            <a:spLocks noGrp="1"/>
          </p:cNvSpPr>
          <p:nvPr>
            <p:ph idx="1"/>
          </p:nvPr>
        </p:nvSpPr>
        <p:spPr/>
        <p:txBody>
          <a:bodyPr/>
          <a:lstStyle/>
          <a:p>
            <a:r>
              <a:rPr lang="en-US" dirty="0" smtClean="0"/>
              <a:t>Definitely.</a:t>
            </a:r>
          </a:p>
          <a:p>
            <a:r>
              <a:rPr lang="en-US" dirty="0" smtClean="0"/>
              <a:t>The book shows an unpleasant point in time where African Americans were treated horribly simply because of the color of their skin.</a:t>
            </a:r>
          </a:p>
          <a:p>
            <a:r>
              <a:rPr lang="en-US" dirty="0" smtClean="0"/>
              <a:t>Human rights have changed dramatically from back then, however, racism </a:t>
            </a:r>
            <a:r>
              <a:rPr lang="en-US" u="sng" dirty="0" smtClean="0"/>
              <a:t>still</a:t>
            </a:r>
            <a:r>
              <a:rPr lang="en-US" dirty="0" smtClean="0"/>
              <a:t> rears its ugly head even today.</a:t>
            </a:r>
          </a:p>
          <a:p>
            <a:endParaRPr lang="en-US"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163</TotalTime>
  <Words>885</Words>
  <Application>Microsoft Office PowerPoint</Application>
  <PresentationFormat>On-screen Show (4:3)</PresentationFormat>
  <Paragraphs>44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Solstice</vt:lpstr>
      <vt:lpstr>Going Some Place Special  By: Patricia C. McKissack</vt:lpstr>
      <vt:lpstr>Overview</vt:lpstr>
      <vt:lpstr>Does the Book Tell a Good Story?</vt:lpstr>
      <vt:lpstr>Is the Story Accurate and Authentic in its Historical Detail?</vt:lpstr>
      <vt:lpstr>Continued…</vt:lpstr>
      <vt:lpstr>Is the Language Authentic to the Times?</vt:lpstr>
      <vt:lpstr>Is the Historical Interpretation Sound?</vt:lpstr>
      <vt:lpstr>Whose Voices are Missing?</vt:lpstr>
      <vt:lpstr>Does the Book Provide Insight and Understanding into Current Issues as Well as those in the Past?</vt:lpstr>
      <vt:lpstr>Instructional Strategies</vt:lpstr>
      <vt:lpstr>Instructional Strategies</vt:lpstr>
      <vt:lpstr>Instructional Strategies</vt:lpstr>
    </vt:vector>
  </TitlesOfParts>
  <Company>UMUC Asia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Going Some Place Special  By: Patricia C. McKissack</dc:title>
  <dc:creator>Lab User</dc:creator>
  <cp:lastModifiedBy>lebass</cp:lastModifiedBy>
  <cp:revision>16</cp:revision>
  <dcterms:created xsi:type="dcterms:W3CDTF">2011-11-28T03:19:36Z</dcterms:created>
  <dcterms:modified xsi:type="dcterms:W3CDTF">2011-11-28T12:33:04Z</dcterms:modified>
</cp:coreProperties>
</file>